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73" r:id="rId4"/>
    <p:sldId id="274" r:id="rId5"/>
    <p:sldId id="275" r:id="rId6"/>
    <p:sldId id="258" r:id="rId7"/>
    <p:sldId id="259" r:id="rId8"/>
    <p:sldId id="263" r:id="rId9"/>
    <p:sldId id="260" r:id="rId10"/>
    <p:sldId id="262" r:id="rId11"/>
    <p:sldId id="261" r:id="rId12"/>
    <p:sldId id="272" r:id="rId13"/>
    <p:sldId id="27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82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158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3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6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54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591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14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8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51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9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70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16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88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74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72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72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5464-B14B-474F-BBB7-365F2B0B41C7}" type="datetimeFigureOut">
              <a:rPr lang="es-EC" smtClean="0"/>
              <a:t>18/6/2021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1B8C346-9FC0-4942-AD02-9C592BA513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196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csupport.lenovo.com/ec/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la.canon.com/cla/es/consumer/contact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sung.com/latin/support/contac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ermatec%20quito&amp;oq=sermatec&amp;aqs=chrome.1.69i57j0l2j46i175i199j0j46i175i199l2j0l2j46i175i199.4202j0j7&amp;sourceid=chrome&amp;ie=UTF-8&amp;tbs=lf:1,lf_ui:2&amp;tbm=lcl&amp;sxsrf=ALeKk00R0EpkmIyx0sF3-Z7ORwmM7iWOnA:1624052159312&amp;rflfq=1&amp;num=10&amp;rldimm=5978878711040073799&amp;lqi=Cg5zZXJtYXRlYyBxdWl0b1oQIg5zZXJtYXRlYyBxdWl0b5IBEXRlY2huaWNhbF9zZXJ2aWNlqgEQEAEqDCIIc2VybWF0ZWMoDg&amp;ved=2ahUKEwi6jrXgkaLxAhUBTt8KHQL6CzAQvS4wAHoECAQQMg&amp;rlst=f" TargetMode="External"/><Relationship Id="rId2" Type="http://schemas.openxmlformats.org/officeDocument/2006/relationships/hyperlink" Target="https://www.google.com/search?sxsrf=ALeKk02H4eMBqsjp2ND-xd3KTYDdfEeuuw:1624052174106&amp;q=sermatec+centro+de+servicio+autorizado+quito+direcci%C3%B3n&amp;stick=H4sIAAAAAAAAAOPgE-LVT9c3NEw2LMvOLYpP0ZLNTrbSz8lPTizJzM-DM6wSU1KKUouLF7GaF6cW5SaWpCYrJKfmlRTlK6SkKgCFyjKTM_MVEktL8osyqxJT8hUKSzNLgJKZRanJyZmHN-cBAG-ORtFqAAAA&amp;ludocid=5978878711040073799&amp;sa=X&amp;ved=2ahUKEwj5xarnkaLxAhXBm-AKHTLlBqAQ6BMwBXoECBgQB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g.com/ec/soporte/telefo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support.hp.com/ec-es/contact-hp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E5EB8-DF99-4D97-BCF3-AE4B462B4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71341"/>
          </a:xfrm>
        </p:spPr>
        <p:txBody>
          <a:bodyPr>
            <a:normAutofit/>
          </a:bodyPr>
          <a:lstStyle/>
          <a:p>
            <a:pPr algn="ctr"/>
            <a:r>
              <a:rPr lang="es-EC" sz="8800" dirty="0"/>
              <a:t>TRAMITE DE GARANTÍAS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7650E4-C6DC-440A-BC62-845CC689D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8381"/>
            <a:ext cx="9144000" cy="3572539"/>
          </a:xfrm>
        </p:spPr>
        <p:txBody>
          <a:bodyPr>
            <a:normAutofit/>
          </a:bodyPr>
          <a:lstStyle/>
          <a:p>
            <a:endParaRPr lang="es-EC" sz="3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91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15C044-76DA-41F2-9244-16F8247F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22" y="587245"/>
            <a:ext cx="10108950" cy="56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D973-FBA3-4153-B9B5-E3CDB9E4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04800"/>
            <a:ext cx="10353761" cy="834887"/>
          </a:xfrm>
        </p:spPr>
        <p:txBody>
          <a:bodyPr/>
          <a:lstStyle/>
          <a:p>
            <a:pPr algn="ctr"/>
            <a:r>
              <a:rPr lang="es-EC" dirty="0"/>
              <a:t>LENOVO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5F463-1FE6-4469-83DF-B879313E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69" y="1393699"/>
            <a:ext cx="10353762" cy="3695136"/>
          </a:xfrm>
        </p:spPr>
        <p:txBody>
          <a:bodyPr/>
          <a:lstStyle/>
          <a:p>
            <a:r>
              <a:rPr lang="es-EC" dirty="0"/>
              <a:t>CONTACTOS:</a:t>
            </a:r>
          </a:p>
          <a:p>
            <a:r>
              <a:rPr lang="es-EC" dirty="0"/>
              <a:t>1999-119-877-404-9661</a:t>
            </a:r>
          </a:p>
          <a:p>
            <a:r>
              <a:rPr lang="es-EC" dirty="0"/>
              <a:t>PAGUINA WEB</a:t>
            </a:r>
          </a:p>
          <a:p>
            <a:r>
              <a:rPr lang="es-EC" dirty="0">
                <a:hlinkClick r:id="rId2"/>
              </a:rPr>
              <a:t>https://pcsupport.lenovo.com/ec/es/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CB8588-1E24-4625-ADA9-E8EC419E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9" y="3586386"/>
            <a:ext cx="5276911" cy="29668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DC99EB-BD58-4C63-B1DE-36EAD6710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088" y="3586386"/>
            <a:ext cx="5581104" cy="28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737F10-A81F-438D-86A6-907D8052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424070"/>
            <a:ext cx="5698435" cy="55228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FF1AB-635B-4401-963E-EB7F0EF4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4070"/>
            <a:ext cx="5565913" cy="53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BB3DC-DF2C-4F66-8861-A91694C3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ASUS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ADEBFA-5172-4A8D-BC32-128F7C50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007"/>
            <a:ext cx="8596668" cy="3880773"/>
          </a:xfrm>
        </p:spPr>
        <p:txBody>
          <a:bodyPr/>
          <a:lstStyle/>
          <a:p>
            <a:r>
              <a:rPr lang="es-MX" sz="2400" b="0" i="0" dirty="0">
                <a:solidFill>
                  <a:schemeClr val="tx1"/>
                </a:solidFill>
                <a:effectLst/>
                <a:latin typeface="PT Sans"/>
              </a:rPr>
              <a:t>Contactos:</a:t>
            </a:r>
          </a:p>
          <a:p>
            <a:r>
              <a:rPr lang="es-MX" sz="2400" dirty="0">
                <a:solidFill>
                  <a:schemeClr val="tx1"/>
                </a:solidFill>
                <a:latin typeface="PT Sans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PT Sans"/>
              </a:rPr>
              <a:t>CENTRO AUTORIZADO </a:t>
            </a:r>
            <a:r>
              <a:rPr lang="es-MX" sz="2000" dirty="0">
                <a:solidFill>
                  <a:schemeClr val="tx1"/>
                </a:solidFill>
                <a:effectLst/>
                <a:latin typeface="PT Sans"/>
              </a:rPr>
              <a:t>COMPUHELP</a:t>
            </a:r>
            <a:endParaRPr lang="es-MX" sz="2000" b="0" i="0" dirty="0">
              <a:solidFill>
                <a:schemeClr val="tx1"/>
              </a:solidFill>
              <a:effectLst/>
              <a:latin typeface="PT Sans"/>
            </a:endParaRPr>
          </a:p>
          <a:p>
            <a:r>
              <a:rPr lang="es-MX" b="0" i="0" dirty="0">
                <a:solidFill>
                  <a:schemeClr val="tx1"/>
                </a:solidFill>
                <a:effectLst/>
                <a:latin typeface="PT Sans"/>
              </a:rPr>
              <a:t>Teléfono: </a:t>
            </a:r>
            <a:r>
              <a:rPr lang="es-EC" b="0" i="0" dirty="0">
                <a:solidFill>
                  <a:schemeClr val="tx1"/>
                </a:solidFill>
                <a:effectLst/>
                <a:latin typeface="PT Sans"/>
              </a:rPr>
              <a:t>2 2440267</a:t>
            </a:r>
            <a:endParaRPr lang="es-MX" b="0" i="0" dirty="0">
              <a:solidFill>
                <a:schemeClr val="tx1"/>
              </a:solidFill>
              <a:effectLst/>
              <a:latin typeface="PT Sans"/>
            </a:endParaRPr>
          </a:p>
          <a:p>
            <a:r>
              <a:rPr lang="es-MX" b="0" i="0" dirty="0">
                <a:solidFill>
                  <a:schemeClr val="tx1"/>
                </a:solidFill>
                <a:effectLst/>
                <a:latin typeface="PT Sans"/>
              </a:rPr>
              <a:t>Dirección: QUITO | Av. Eloy Alfaro 2013 y Suiza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  <a:effectLst/>
                <a:latin typeface="PT Sans"/>
              </a:rPr>
              <a:t>Nota: </a:t>
            </a:r>
            <a:r>
              <a:rPr lang="es-MX" dirty="0">
                <a:solidFill>
                  <a:schemeClr val="tx1"/>
                </a:solidFill>
                <a:effectLst/>
                <a:latin typeface="PT Sans"/>
              </a:rPr>
              <a:t>Para la recepción es necesario la factura del cliente final y que el equipo     este en una caja adecuada y con el cargador.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4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A6240-F0E8-41B5-86E5-841587A2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663161"/>
          </a:xfrm>
        </p:spPr>
        <p:txBody>
          <a:bodyPr>
            <a:normAutofit/>
          </a:bodyPr>
          <a:lstStyle/>
          <a:p>
            <a:pPr algn="ctr"/>
            <a:r>
              <a:rPr lang="es-EC" dirty="0"/>
              <a:t>EPSON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38222-ACC2-4FF9-A637-C60F1C15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5" y="1226943"/>
            <a:ext cx="10353762" cy="3695136"/>
          </a:xfrm>
        </p:spPr>
        <p:txBody>
          <a:bodyPr/>
          <a:lstStyle/>
          <a:p>
            <a:r>
              <a:rPr lang="es-EC" sz="2400" dirty="0">
                <a:solidFill>
                  <a:schemeClr val="tx1"/>
                </a:solidFill>
              </a:rPr>
              <a:t>CONTACTOS:</a:t>
            </a:r>
          </a:p>
          <a:p>
            <a:r>
              <a:rPr lang="es-MX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telefónicas: </a:t>
            </a:r>
            <a:r>
              <a:rPr lang="es-MX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más información o soporte técnico, llámanos al 1 800 00 00 44</a:t>
            </a:r>
          </a:p>
          <a:p>
            <a:r>
              <a:rPr lang="es-MX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CENTROS AUTORIZADOS </a:t>
            </a:r>
          </a:p>
          <a:p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C45232-3BD8-4863-B778-DDEE67A5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5" y="2623930"/>
            <a:ext cx="5059027" cy="3698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15F2E5-D541-483B-A70A-E2D507D3B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076" y="2623930"/>
            <a:ext cx="5958479" cy="36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FCAA15-A4FA-43B9-B7F4-AA77F09D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1" y="477078"/>
            <a:ext cx="1068786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8F4E5-99EB-4304-8529-9D55F77E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55111"/>
            <a:ext cx="10353761" cy="844819"/>
          </a:xfrm>
        </p:spPr>
        <p:txBody>
          <a:bodyPr/>
          <a:lstStyle/>
          <a:p>
            <a:pPr algn="ctr"/>
            <a:r>
              <a:rPr lang="es-EC" dirty="0"/>
              <a:t>CANON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41EF5-0106-4EE0-BD10-40EEA1A06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98" y="1099930"/>
            <a:ext cx="10353762" cy="369513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Contactos :</a:t>
            </a:r>
          </a:p>
          <a:p>
            <a:r>
              <a:rPr lang="es-EC" dirty="0">
                <a:solidFill>
                  <a:schemeClr val="tx1"/>
                </a:solidFill>
              </a:rPr>
              <a:t>Ponerse en contacto 1800-000029</a:t>
            </a:r>
          </a:p>
          <a:p>
            <a:r>
              <a:rPr lang="es-EC" dirty="0">
                <a:hlinkClick r:id="rId2"/>
              </a:rPr>
              <a:t>https://www.cla.canon.com/cla/es/consumer/contact_us</a:t>
            </a:r>
            <a:endParaRPr lang="es-EC" dirty="0"/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EC7E42-554A-4F44-9C98-F8B4ED9A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4" y="2623930"/>
            <a:ext cx="5597690" cy="34745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350F56-2608-40CE-8B44-2C909882C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2" y="2623929"/>
            <a:ext cx="5606904" cy="34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C9CB98-E7E1-4431-9774-0203E43C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240214"/>
            <a:ext cx="10946296" cy="6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0F567-C6BF-4BBF-AAC5-E514189F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SAMSUNG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B3050-3EB0-4557-B959-F109BBB2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Contactos:</a:t>
            </a:r>
          </a:p>
          <a:p>
            <a:r>
              <a:rPr lang="es-EC" b="0" i="0" dirty="0">
                <a:solidFill>
                  <a:schemeClr val="tx1"/>
                </a:solidFill>
                <a:effectLst/>
                <a:latin typeface="SamsungOne"/>
              </a:rPr>
              <a:t>Ecuador: 1-800-72-6786</a:t>
            </a:r>
          </a:p>
          <a:p>
            <a:r>
              <a:rPr lang="es-EC" dirty="0">
                <a:hlinkClick r:id="rId2"/>
              </a:rPr>
              <a:t>https://www.samsung.com/latin/support/contact/</a:t>
            </a:r>
            <a:endParaRPr lang="es-EC" dirty="0">
              <a:effectLst/>
              <a:latin typeface="SamsungOne"/>
            </a:endParaRPr>
          </a:p>
          <a:p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operador Samsung le estará asignando un centro autorizado más cercano a su domicilio o de ser el caso solucionará el inconveniente vía telefónica.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442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E60E2-1A93-4E49-B6B6-78CC8323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BROTHER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F8007-3932-4C95-B670-C65C08859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621" y="1488613"/>
            <a:ext cx="8596668" cy="3880773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Contactos</a:t>
            </a:r>
          </a:p>
          <a:p>
            <a:r>
              <a:rPr lang="es-EC" dirty="0">
                <a:solidFill>
                  <a:schemeClr val="tx1"/>
                </a:solidFill>
              </a:rPr>
              <a:t>Repycom Cía. Ltda. </a:t>
            </a:r>
          </a:p>
          <a:p>
            <a:r>
              <a:rPr lang="es-EC" dirty="0">
                <a:solidFill>
                  <a:schemeClr val="tx1"/>
                </a:solidFill>
              </a:rPr>
              <a:t>Dirección Remigio Crespo 3 52 y Remigio Romero Frente a las Pistas de bicicross Cuenca – Ecuador</a:t>
            </a:r>
          </a:p>
          <a:p>
            <a:r>
              <a:rPr lang="es-EC" dirty="0">
                <a:solidFill>
                  <a:schemeClr val="tx1"/>
                </a:solidFill>
              </a:rPr>
              <a:t>2817070 ext. 230.</a:t>
            </a:r>
          </a:p>
          <a:p>
            <a:r>
              <a:rPr lang="es-EC" dirty="0">
                <a:solidFill>
                  <a:schemeClr val="tx1"/>
                </a:solidFill>
              </a:rPr>
              <a:t>AMYNIM </a:t>
            </a:r>
          </a:p>
          <a:p>
            <a:r>
              <a:rPr lang="es-EC" dirty="0">
                <a:solidFill>
                  <a:schemeClr val="tx1"/>
                </a:solidFill>
              </a:rPr>
              <a:t>Jorge Washington n21 y Av. Amazonas CC Espiral local 113 Sr Juan Carlos Maldonado  Quito - Ecuador </a:t>
            </a:r>
          </a:p>
          <a:p>
            <a:r>
              <a:rPr lang="es-EC" dirty="0">
                <a:solidFill>
                  <a:schemeClr val="tx1"/>
                </a:solidFill>
              </a:rPr>
              <a:t>Cel 0999461963 Lunes a Viernes 10am a 6pm.</a:t>
            </a:r>
          </a:p>
          <a:p>
            <a:r>
              <a:rPr lang="es-EC" dirty="0">
                <a:solidFill>
                  <a:schemeClr val="tx1"/>
                </a:solidFill>
              </a:rPr>
              <a:t>Se envía con la factura del cliente final.</a:t>
            </a:r>
          </a:p>
        </p:txBody>
      </p:sp>
    </p:spTree>
    <p:extLst>
      <p:ext uri="{BB962C8B-B14F-4D97-AF65-F5344CB8AC3E}">
        <p14:creationId xmlns:p14="http://schemas.microsoft.com/office/powerpoint/2010/main" val="211956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52A55-81F6-492F-88BB-810D1A4E0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443" y="178133"/>
            <a:ext cx="9144000" cy="76277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dirty="0"/>
              <a:t>RECEPCION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5082A1-2641-458B-A4D0-C26D7ADC6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159565"/>
            <a:ext cx="9488557" cy="496293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Condiciones Básicas Para La Garantía</a:t>
            </a:r>
            <a:endParaRPr lang="es-EC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Presentar factura original clara donde conste el número de serie.(</a:t>
            </a:r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verificar </a:t>
            </a:r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 de compra y serie )</a:t>
            </a:r>
            <a:endParaRPr lang="es-EC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caso que la factura no presente el detalle de lo solicitado, anexar la nota de entrega con las series respectivas.</a:t>
            </a:r>
            <a:endParaRPr lang="es-EC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Entregar la caja manuales y software que acompaña el producto cuando se lo requiera.</a:t>
            </a:r>
            <a:endParaRPr lang="es-EC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C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Presentar un informe técnico indicando los problemas que presenta el producto.</a:t>
            </a:r>
            <a:endParaRPr lang="es-EC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9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B6CE7-C218-4876-A89F-4D2F18C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82881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dirty="0"/>
              <a:t>TCL</a:t>
            </a:r>
            <a:br>
              <a:rPr lang="es-EC" sz="4400" dirty="0"/>
            </a:b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5DA5A-9205-4E2C-AE38-E80FAD47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4574"/>
            <a:ext cx="10353762" cy="2809461"/>
          </a:xfrm>
        </p:spPr>
        <p:txBody>
          <a:bodyPr/>
          <a:lstStyle/>
          <a:p>
            <a:r>
              <a:rPr lang="es-EC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SERMATEC CENTRO DE SERVICIO AUTORIZADO</a:t>
            </a:r>
          </a:p>
          <a:p>
            <a:r>
              <a:rPr lang="es-MX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Dirección</a:t>
            </a:r>
            <a:r>
              <a:rPr lang="es-MX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s-MX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NAPO S6-288 Y, Upano, Quito 170603</a:t>
            </a:r>
          </a:p>
          <a:p>
            <a:r>
              <a:rPr lang="es-MX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Teléfono: </a:t>
            </a:r>
            <a:r>
              <a:rPr lang="es-EC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(02) 313-1265</a:t>
            </a:r>
            <a:r>
              <a:rPr lang="es-EC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</a:rPr>
              <a:t>Se envía con la factura del cliente final.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7ADDC-D079-43C8-826C-4A6F58BF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03" y="371061"/>
            <a:ext cx="8596668" cy="1320800"/>
          </a:xfrm>
        </p:spPr>
        <p:txBody>
          <a:bodyPr/>
          <a:lstStyle/>
          <a:p>
            <a:pPr algn="ctr"/>
            <a:r>
              <a:rPr lang="es-EC" dirty="0"/>
              <a:t>LG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A3936E-A4BE-47A8-B16C-DFEFFBED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3" y="1031461"/>
            <a:ext cx="8596668" cy="3880773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CONTACTOS:</a:t>
            </a:r>
          </a:p>
          <a:p>
            <a:r>
              <a:rPr lang="es-EC" b="0" i="0" dirty="0">
                <a:solidFill>
                  <a:schemeClr val="tx1"/>
                </a:solidFill>
                <a:effectLst/>
                <a:latin typeface="LG Smart"/>
              </a:rPr>
              <a:t>Llame a un representante de soporte a 1-800-101092</a:t>
            </a:r>
          </a:p>
          <a:p>
            <a:r>
              <a:rPr lang="es-EC" dirty="0">
                <a:solidFill>
                  <a:schemeClr val="tx1"/>
                </a:solidFill>
                <a:latin typeface="LG Smart"/>
              </a:rPr>
              <a:t>PAGUINA WEB</a:t>
            </a:r>
            <a:endParaRPr lang="es-EC" b="0" i="0" dirty="0">
              <a:solidFill>
                <a:schemeClr val="tx1"/>
              </a:solidFill>
              <a:effectLst/>
              <a:latin typeface="LG Smart"/>
            </a:endParaRPr>
          </a:p>
          <a:p>
            <a:r>
              <a:rPr lang="es-EC" dirty="0">
                <a:hlinkClick r:id="rId2"/>
              </a:rPr>
              <a:t>https://www.lg.com/ec/soporte/telefono</a:t>
            </a: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19C8E3-76DB-4275-A80A-83274735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7" y="2710069"/>
            <a:ext cx="5621443" cy="38807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3DF13C-6BFA-498F-93E0-366FE5BB9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70" y="2710069"/>
            <a:ext cx="562144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62F38B-7127-4085-85A0-303A433D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335454"/>
            <a:ext cx="11004645" cy="61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DAB05A-2B65-4263-8335-249ABDC6CE9C}"/>
              </a:ext>
            </a:extLst>
          </p:cNvPr>
          <p:cNvSpPr/>
          <p:nvPr/>
        </p:nvSpPr>
        <p:spPr>
          <a:xfrm rot="19223506">
            <a:off x="1162883" y="2450121"/>
            <a:ext cx="859401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GRACIAS</a:t>
            </a:r>
            <a:endParaRPr lang="es-E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823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EC41E-C47B-46A0-95DA-972549E3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86" y="384314"/>
            <a:ext cx="10353761" cy="834887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CONSIDERAN FUERA DE GARANTÍA PRODUCTOS CUANDO</a:t>
            </a:r>
            <a:b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1CA856-EC65-4AE9-BDD3-15CEFA3969A5}"/>
              </a:ext>
            </a:extLst>
          </p:cNvPr>
          <p:cNvSpPr txBox="1"/>
          <p:nvPr/>
        </p:nvSpPr>
        <p:spPr>
          <a:xfrm>
            <a:off x="1353025" y="1563756"/>
            <a:ext cx="8162036" cy="412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Producto con presencia de daño físico (golpes, fisuras), mal uso, rayones y presencia de líquido, ácidos, polvo, cuerpos orgánicos e inorgánicos, sustancias químicas.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Ruptura de sellos de seguridad, alteración o falta de serie del producto.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Conectores rotos, partes y piezas deterioradas por intervención de humedad.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Desconfiguraciones, falta de mantenimiento.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impresoras atasco de papel, poner tintas genéricas, mala manipulación del equipo, objetos dentro del equipo que produzca daño.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0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B9B6DF-1D39-49DD-9F53-C07972096D01}"/>
              </a:ext>
            </a:extLst>
          </p:cNvPr>
          <p:cNvSpPr txBox="1"/>
          <p:nvPr/>
        </p:nvSpPr>
        <p:spPr>
          <a:xfrm>
            <a:off x="901149" y="1227735"/>
            <a:ext cx="8070574" cy="331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Daños originados por alto voltaje o cortocircuito.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garantía no cubre SOFTWARE (sistema operativo programas)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Daño que fuese causado por instalación de otro software diferente al instalado de fabrica (virus informáticos, software pirata etc.).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garantía no contempla y no debe entenderse como remplazo del producto por uno completamente nuevo.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el producto se evidencie el uso indebido por parte del cliente (chips quemados, soldaduras fundidas, entre otros).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306CB2-BF88-4096-BADC-B6811141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24" y="1090799"/>
            <a:ext cx="4393342" cy="62972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EFCFF5-3D9A-4EF8-8236-08E3703EEBDF}"/>
              </a:ext>
            </a:extLst>
          </p:cNvPr>
          <p:cNvSpPr txBox="1"/>
          <p:nvPr/>
        </p:nvSpPr>
        <p:spPr>
          <a:xfrm>
            <a:off x="1855305" y="437321"/>
            <a:ext cx="508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ORDEN DE SERVICIO</a:t>
            </a:r>
          </a:p>
        </p:txBody>
      </p:sp>
    </p:spTree>
    <p:extLst>
      <p:ext uri="{BB962C8B-B14F-4D97-AF65-F5344CB8AC3E}">
        <p14:creationId xmlns:p14="http://schemas.microsoft.com/office/powerpoint/2010/main" val="359733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3B0B-273D-45EC-8537-9B76804C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11" y="356272"/>
            <a:ext cx="8596668" cy="1320800"/>
          </a:xfrm>
        </p:spPr>
        <p:txBody>
          <a:bodyPr/>
          <a:lstStyle/>
          <a:p>
            <a:pPr algn="ctr"/>
            <a:r>
              <a:rPr lang="es-EC" dirty="0"/>
              <a:t>PROCESOS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95B36-7959-4B08-8E46-C49E956B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89" y="1256748"/>
            <a:ext cx="3485433" cy="1067471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EQUIPOS ADQUIRIDOS MEDIANTE PROVEEDOR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37B5BB-787A-4A33-9EA8-36E180670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17465"/>
            <a:ext cx="3604707" cy="3323898"/>
          </a:xfrm>
        </p:spPr>
        <p:txBody>
          <a:bodyPr>
            <a:normAutofit fontScale="70000" lnSpcReduction="20000"/>
          </a:bodyPr>
          <a:lstStyle/>
          <a:p>
            <a:r>
              <a:rPr lang="es-EC" dirty="0">
                <a:solidFill>
                  <a:schemeClr val="tx1"/>
                </a:solidFill>
              </a:rPr>
              <a:t>Identificar el proveedor </a:t>
            </a:r>
          </a:p>
          <a:p>
            <a:r>
              <a:rPr lang="es-EC" dirty="0">
                <a:solidFill>
                  <a:schemeClr val="tx1"/>
                </a:solidFill>
              </a:rPr>
              <a:t>Buscar factura con serie </a:t>
            </a:r>
          </a:p>
          <a:p>
            <a:r>
              <a:rPr lang="es-EC" dirty="0">
                <a:solidFill>
                  <a:schemeClr val="tx1"/>
                </a:solidFill>
              </a:rPr>
              <a:t>Envió proveedor (se envía factura de compra del proveedor y un reporte del daño del producto para su recepcion)</a:t>
            </a:r>
          </a:p>
          <a:p>
            <a:r>
              <a:rPr lang="es-EC" dirty="0">
                <a:solidFill>
                  <a:schemeClr val="tx1"/>
                </a:solidFill>
              </a:rPr>
              <a:t>Consulta de estado </a:t>
            </a:r>
          </a:p>
          <a:p>
            <a:r>
              <a:rPr lang="es-EC" dirty="0">
                <a:solidFill>
                  <a:schemeClr val="tx1"/>
                </a:solidFill>
              </a:rPr>
              <a:t>Notificación de retiro</a:t>
            </a:r>
          </a:p>
          <a:p>
            <a:r>
              <a:rPr lang="es-EC" dirty="0">
                <a:solidFill>
                  <a:schemeClr val="tx1"/>
                </a:solidFill>
              </a:rPr>
              <a:t>Retiro</a:t>
            </a:r>
          </a:p>
          <a:p>
            <a:r>
              <a:rPr lang="es-EC" dirty="0">
                <a:solidFill>
                  <a:schemeClr val="tx1"/>
                </a:solidFill>
              </a:rPr>
              <a:t>Entrega cliente </a:t>
            </a: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NOTA :EL CLIENTE ASUMIRA EL COSTO DE ENVIO DE LA GARANTIA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F4EC12-CA36-436E-8B9A-E26255E4E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4558" y="1515837"/>
            <a:ext cx="3247234" cy="1067471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MARCAS TRAMITAN DIRECTAMENTE CON CLIENTE FINAL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1E275-03C4-44A1-8424-9D3B94F94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4558" y="2708292"/>
            <a:ext cx="3711059" cy="3304117"/>
          </a:xfrm>
        </p:spPr>
        <p:txBody>
          <a:bodyPr>
            <a:normAutofit fontScale="70000" lnSpcReduction="20000"/>
          </a:bodyPr>
          <a:lstStyle/>
          <a:p>
            <a:r>
              <a:rPr lang="es-EC" dirty="0">
                <a:solidFill>
                  <a:schemeClr val="tx1"/>
                </a:solidFill>
              </a:rPr>
              <a:t>Contacto con la marca</a:t>
            </a:r>
          </a:p>
          <a:p>
            <a:r>
              <a:rPr lang="es-EC" dirty="0">
                <a:solidFill>
                  <a:schemeClr val="tx1"/>
                </a:solidFill>
              </a:rPr>
              <a:t>Apertura de caso </a:t>
            </a:r>
          </a:p>
          <a:p>
            <a:r>
              <a:rPr lang="es-EC" dirty="0">
                <a:solidFill>
                  <a:schemeClr val="tx1"/>
                </a:solidFill>
              </a:rPr>
              <a:t>Envió centro autorizado (se envía un reporte de daño, factura de compra y orden de servicio)</a:t>
            </a:r>
          </a:p>
          <a:p>
            <a:r>
              <a:rPr lang="es-EC" dirty="0">
                <a:solidFill>
                  <a:schemeClr val="tx1"/>
                </a:solidFill>
              </a:rPr>
              <a:t>Consulta de estado de producto </a:t>
            </a:r>
          </a:p>
          <a:p>
            <a:r>
              <a:rPr lang="es-EC" dirty="0">
                <a:solidFill>
                  <a:schemeClr val="tx1"/>
                </a:solidFill>
              </a:rPr>
              <a:t>Notificación de retiro</a:t>
            </a:r>
          </a:p>
          <a:p>
            <a:r>
              <a:rPr lang="es-EC" dirty="0">
                <a:solidFill>
                  <a:schemeClr val="tx1"/>
                </a:solidFill>
              </a:rPr>
              <a:t>Retiro (entrega /envió cliente)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r>
              <a:rPr lang="es-EC" dirty="0">
                <a:solidFill>
                  <a:schemeClr val="accent1"/>
                </a:solidFill>
              </a:rPr>
              <a:t>Para poder indicar a sus clientes verificar la factura si el equipos es ingles o en español ya q si son en ingles la marca no da soporte.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A4A356-F9C5-4072-9D6E-AFDADC55E7A4}"/>
              </a:ext>
            </a:extLst>
          </p:cNvPr>
          <p:cNvSpPr txBox="1"/>
          <p:nvPr/>
        </p:nvSpPr>
        <p:spPr>
          <a:xfrm>
            <a:off x="8268906" y="1440622"/>
            <a:ext cx="308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PRODUCTOS DE IMPORTACION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D200F5-A401-4FDD-B0A7-7471351A9188}"/>
              </a:ext>
            </a:extLst>
          </p:cNvPr>
          <p:cNvSpPr txBox="1"/>
          <p:nvPr/>
        </p:nvSpPr>
        <p:spPr>
          <a:xfrm>
            <a:off x="8425070" y="2853155"/>
            <a:ext cx="3243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La garantía se tramita con IDC directamente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7AA4E-66A2-42ED-B3F6-DF6618DC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es-EC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DELL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6192E-05B6-44F9-976B-C5F95D76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9" y="7987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600" dirty="0"/>
              <a:t>CONTACTOS: </a:t>
            </a:r>
          </a:p>
          <a:p>
            <a:pPr marL="0" indent="0">
              <a:buNone/>
            </a:pPr>
            <a:r>
              <a:rPr lang="es-EC" sz="1600" b="1" dirty="0"/>
              <a:t>1999-119-877-6653355</a:t>
            </a:r>
          </a:p>
          <a:p>
            <a:pPr marL="0" indent="0">
              <a:buNone/>
            </a:pPr>
            <a:r>
              <a:rPr lang="es-EC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responder el asistente automático Dell, digite 1, seguido del numero 4, luego digite 1, nuevamente 1 y por último la opción 2. </a:t>
            </a:r>
            <a:endParaRPr lang="es-EC" sz="1600" b="1" dirty="0"/>
          </a:p>
          <a:p>
            <a:pPr marL="0" indent="0">
              <a:buNone/>
            </a:pPr>
            <a:r>
              <a:rPr lang="es-EC" sz="1600" dirty="0"/>
              <a:t>Pagina web</a:t>
            </a:r>
          </a:p>
          <a:p>
            <a:pPr marL="0" indent="0">
              <a:buNone/>
            </a:pPr>
            <a:r>
              <a:rPr lang="es-EC" sz="1600" u="sng" dirty="0">
                <a:solidFill>
                  <a:schemeClr val="accent5"/>
                </a:solidFill>
              </a:rPr>
              <a:t>https://www.dell.com/support/incidents-online/es-ec/contactus/Dynamic?spestate?ref=contactus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7B8A9F-AFA4-483F-B8F1-C9D4AC26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3429000"/>
            <a:ext cx="4951350" cy="3011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83F266-5D06-4EAF-BCBF-586187A3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45" y="3478454"/>
            <a:ext cx="5579165" cy="2912638"/>
          </a:xfrm>
          <a:prstGeom prst="rect">
            <a:avLst/>
          </a:prstGeom>
        </p:spPr>
      </p:pic>
      <p:pic>
        <p:nvPicPr>
          <p:cNvPr id="3076" name="Picture 4" descr="PORTATIL DELL VOSTRO 3400 /Core i5 11th gen /RAM 4GB /HDD 1TB - Compucentro">
            <a:extLst>
              <a:ext uri="{FF2B5EF4-FFF2-40B4-BE49-F238E27FC236}">
                <a16:creationId xmlns:a16="http://schemas.microsoft.com/office/drawing/2014/main" id="{CF08939B-EB35-4278-9204-DB4E3DBC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77" y="-1726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3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B5F969-5227-4F94-B968-F8EDE985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590279"/>
            <a:ext cx="10098157" cy="56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541C6-03FD-46E7-B926-92893103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58"/>
            <a:ext cx="10515600" cy="669234"/>
          </a:xfrm>
        </p:spPr>
        <p:txBody>
          <a:bodyPr>
            <a:normAutofit/>
          </a:bodyPr>
          <a:lstStyle/>
          <a:p>
            <a:pPr algn="ctr"/>
            <a:r>
              <a:rPr lang="es-EC" sz="3600" dirty="0"/>
              <a:t>HP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A1E0C-7D54-48F8-A507-4D82AC97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48717"/>
            <a:ext cx="10515600" cy="4637260"/>
          </a:xfrm>
        </p:spPr>
        <p:txBody>
          <a:bodyPr/>
          <a:lstStyle/>
          <a:p>
            <a:r>
              <a:rPr lang="es-EC" sz="1400" b="1" i="0" dirty="0">
                <a:effectLst/>
              </a:rPr>
              <a:t>CONTACTOS:</a:t>
            </a:r>
          </a:p>
          <a:p>
            <a:r>
              <a:rPr lang="es-EC" sz="1400" b="0" i="0" dirty="0">
                <a:effectLst/>
              </a:rPr>
              <a:t>1-999-119 posterior marcar 1-800-711-2884 </a:t>
            </a:r>
          </a:p>
          <a:p>
            <a:r>
              <a:rPr lang="es-EC" sz="1400" b="0" i="0" dirty="0">
                <a:effectLst/>
              </a:rPr>
              <a:t>1-800-225-528 posterior marcar 1-800-711-2884</a:t>
            </a:r>
          </a:p>
          <a:p>
            <a:r>
              <a:rPr lang="es-EC" sz="1400" dirty="0">
                <a:effectLst/>
                <a:ea typeface="Calibri" panose="020F0502020204030204" pitchFamily="34" charset="0"/>
              </a:rPr>
              <a:t>Una vez ingresada a la llamada escuchara la grabadora automática hp, digite 3, luego digite 1, nuevamente digite 1 y por ultimo 2.</a:t>
            </a:r>
            <a:endParaRPr lang="es-EC" sz="1400" dirty="0">
              <a:solidFill>
                <a:srgbClr val="202124"/>
              </a:solidFill>
            </a:endParaRPr>
          </a:p>
          <a:p>
            <a:r>
              <a:rPr lang="es-EC" sz="1400" dirty="0"/>
              <a:t>PAGUINA WEB</a:t>
            </a:r>
          </a:p>
          <a:p>
            <a:r>
              <a:rPr lang="es-EC" sz="1400" dirty="0">
                <a:hlinkClick r:id="rId2"/>
              </a:rPr>
              <a:t>https://support.hp.com/ec-es/contact-hp</a:t>
            </a:r>
            <a:endParaRPr lang="es-EC" sz="14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5DFA80-87B9-496C-AB9C-FFF3BDA7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82" y="3216179"/>
            <a:ext cx="4908584" cy="27597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43A797-23A0-493E-87E7-B2660AE43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216179"/>
            <a:ext cx="5583333" cy="2773967"/>
          </a:xfrm>
          <a:prstGeom prst="rect">
            <a:avLst/>
          </a:prstGeom>
        </p:spPr>
      </p:pic>
      <p:pic>
        <p:nvPicPr>
          <p:cNvPr id="4098" name="Picture 2" descr="Computadora portátil HP - 15-db0013la | HP® Ecuador">
            <a:extLst>
              <a:ext uri="{FF2B5EF4-FFF2-40B4-BE49-F238E27FC236}">
                <a16:creationId xmlns:a16="http://schemas.microsoft.com/office/drawing/2014/main" id="{CBB171FF-277B-4F47-B3E1-2A666DEA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9691" l="2317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21" y="151068"/>
            <a:ext cx="1656012" cy="12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presora multifunción HP Ink Tank 315 (Z4B04A) - Computer Shopping">
            <a:extLst>
              <a:ext uri="{FF2B5EF4-FFF2-40B4-BE49-F238E27FC236}">
                <a16:creationId xmlns:a16="http://schemas.microsoft.com/office/drawing/2014/main" id="{345298D1-4402-4F57-98D1-EF8CC599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53" b="79793" l="1154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31" y="23732"/>
            <a:ext cx="1656012" cy="13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NITOR HP V194 18.5&quot; LED VGA | IDC - Mayorista en computación C.A">
            <a:extLst>
              <a:ext uri="{FF2B5EF4-FFF2-40B4-BE49-F238E27FC236}">
                <a16:creationId xmlns:a16="http://schemas.microsoft.com/office/drawing/2014/main" id="{7431DEAD-002E-4F14-B87D-506D75B8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20" y="49597"/>
            <a:ext cx="1403024" cy="14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790</Words>
  <Application>Microsoft Office PowerPoint</Application>
  <PresentationFormat>Panorámica</PresentationFormat>
  <Paragraphs>99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</vt:lpstr>
      <vt:lpstr>Calibri</vt:lpstr>
      <vt:lpstr>LG Smart</vt:lpstr>
      <vt:lpstr>PT Sans</vt:lpstr>
      <vt:lpstr>SamsungOne</vt:lpstr>
      <vt:lpstr>Trebuchet MS</vt:lpstr>
      <vt:lpstr>Wingdings</vt:lpstr>
      <vt:lpstr>Wingdings 3</vt:lpstr>
      <vt:lpstr>Faceta</vt:lpstr>
      <vt:lpstr>TRAMITE DE GARANTÍAS </vt:lpstr>
      <vt:lpstr>RECEPCION</vt:lpstr>
      <vt:lpstr>SE CONSIDERAN FUERA DE GARANTÍA PRODUCTOS CUANDO </vt:lpstr>
      <vt:lpstr>Presentación de PowerPoint</vt:lpstr>
      <vt:lpstr>Presentación de PowerPoint</vt:lpstr>
      <vt:lpstr>PROCESOS</vt:lpstr>
      <vt:lpstr>DELL</vt:lpstr>
      <vt:lpstr>Presentación de PowerPoint</vt:lpstr>
      <vt:lpstr>HP</vt:lpstr>
      <vt:lpstr>Presentación de PowerPoint</vt:lpstr>
      <vt:lpstr>LENOVO</vt:lpstr>
      <vt:lpstr>Presentación de PowerPoint</vt:lpstr>
      <vt:lpstr>ASUS</vt:lpstr>
      <vt:lpstr>EPSON </vt:lpstr>
      <vt:lpstr>Presentación de PowerPoint</vt:lpstr>
      <vt:lpstr>CANON</vt:lpstr>
      <vt:lpstr>Presentación de PowerPoint</vt:lpstr>
      <vt:lpstr>SAMSUNG</vt:lpstr>
      <vt:lpstr>BROTHER </vt:lpstr>
      <vt:lpstr>TCL  </vt:lpstr>
      <vt:lpstr>LG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Tramite de garantías</dc:title>
  <dc:creator>Richard Buenaño Calderón</dc:creator>
  <cp:lastModifiedBy>Richard Buenaño Calderón</cp:lastModifiedBy>
  <cp:revision>30</cp:revision>
  <dcterms:created xsi:type="dcterms:W3CDTF">2021-06-18T17:29:01Z</dcterms:created>
  <dcterms:modified xsi:type="dcterms:W3CDTF">2021-06-19T00:14:09Z</dcterms:modified>
</cp:coreProperties>
</file>